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370" r:id="rId4"/>
    <p:sldId id="332" r:id="rId5"/>
    <p:sldId id="333" r:id="rId6"/>
    <p:sldId id="334" r:id="rId7"/>
    <p:sldId id="283" r:id="rId8"/>
    <p:sldId id="335" r:id="rId9"/>
    <p:sldId id="336" r:id="rId10"/>
    <p:sldId id="286" r:id="rId11"/>
    <p:sldId id="287" r:id="rId12"/>
    <p:sldId id="337" r:id="rId13"/>
    <p:sldId id="338" r:id="rId14"/>
    <p:sldId id="339" r:id="rId15"/>
    <p:sldId id="270" r:id="rId16"/>
    <p:sldId id="340" r:id="rId17"/>
    <p:sldId id="341" r:id="rId18"/>
    <p:sldId id="342" r:id="rId19"/>
    <p:sldId id="343" r:id="rId20"/>
    <p:sldId id="376" r:id="rId21"/>
    <p:sldId id="344" r:id="rId22"/>
    <p:sldId id="345" r:id="rId23"/>
    <p:sldId id="371" r:id="rId24"/>
    <p:sldId id="347" r:id="rId25"/>
    <p:sldId id="348" r:id="rId26"/>
    <p:sldId id="349" r:id="rId27"/>
    <p:sldId id="350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4" r:id="rId40"/>
    <p:sldId id="365" r:id="rId41"/>
    <p:sldId id="366" r:id="rId42"/>
    <p:sldId id="367" r:id="rId43"/>
    <p:sldId id="368" r:id="rId44"/>
    <p:sldId id="369" r:id="rId45"/>
    <p:sldId id="373" r:id="rId46"/>
    <p:sldId id="378" r:id="rId47"/>
    <p:sldId id="380" r:id="rId48"/>
    <p:sldId id="381" r:id="rId49"/>
    <p:sldId id="379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481" autoAdjust="0"/>
  </p:normalViewPr>
  <p:slideViewPr>
    <p:cSldViewPr>
      <p:cViewPr varScale="1">
        <p:scale>
          <a:sx n="80" d="100"/>
          <a:sy n="80" d="100"/>
        </p:scale>
        <p:origin x="-16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632848" cy="5400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 внедрении в деятельность государственных органов Правил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</a:t>
            </a:r>
            <a:r>
              <a:rPr lang="ru-RU" sz="2800" b="1" dirty="0" smtClean="0">
                <a:solidFill>
                  <a:srgbClr val="C00000"/>
                </a:solidFill>
              </a:rPr>
              <a:t>организациях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6165304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Утверждены приказом </a:t>
            </a:r>
            <a:r>
              <a:rPr lang="ru-RU" b="1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Росархива</a:t>
            </a:r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от 31.07.2023 № 77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88640"/>
          <a:ext cx="864096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7632848"/>
              </a:tblGrid>
              <a:tr h="99301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№ пункта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2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II. Формирование документального фонда государственного органа, органа местного самоуправления, организации</a:t>
                      </a:r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15474"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7.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 государственных органах формируются и оформляются в соответствии с 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Правилами делопроизводства                           в государственных органах, органах местного самоуправления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 государственных организациях дела формируются                   и оформляются в соответствии с 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Примерной инструкцией по делопроизводству в государственных организациях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 муниципальных и негосударственных организациях дела формируются и оформляются в соответствии              с локальными нормативными актами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504" y="188641"/>
          <a:ext cx="8856984" cy="641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375"/>
                <a:gridCol w="7840609"/>
              </a:tblGrid>
              <a:tr h="11106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№ пункта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II. Формирование документального фонда государственного органа, органа местного самоуправления, организации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</a:tr>
              <a:tr h="176360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10. 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Номенклатура дел является основой для формирования дел и составления описей дел, документов, описей электронных документов постоянного и временных (свыше 10 лет) сроков хранения, в том числе по личному составу, а также для учета дел временных (до 10 лет включительно) сроков хранения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5170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Законченные делопроизводством (исполненные) документы формируются в дела по номенклатуре дел.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Документы (дела) становятся архивными с 1 января года, следующего за годом, в котором они были закончены делопроизводством.</a:t>
                      </a:r>
                    </a:p>
                  </a:txBody>
                  <a:tcPr/>
                </a:tc>
              </a:tr>
              <a:tr h="1651709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0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0"/>
          <a:ext cx="8640960" cy="551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7704856"/>
              </a:tblGrid>
              <a:tr h="73910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III. Экспертиза ценности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7812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14.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Предметом экспертизы ценности документов является определение соответствия документа и (или) документов критериям его (их) ценности в целях определения срока хранения и отбора документа и (или) документов для включения в состав Архивного фонда Российской Федерации или выделения к уничтожению по истечении установленного срока хранения.</a:t>
                      </a:r>
                    </a:p>
                    <a:p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Объектом экспертизы ценности является документ и (или) документы.</a:t>
                      </a:r>
                    </a:p>
                    <a:p>
                      <a:endParaRPr kumimoji="0" lang="ru-RU" sz="1800" b="1" kern="1200" baseline="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Для проведения экспертизы ценности создаются ЭК или ЦЭК.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88640"/>
          <a:ext cx="9144000" cy="4767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2"/>
                <a:gridCol w="8244408"/>
              </a:tblGrid>
              <a:tr h="101834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III. Экспертиза ценности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15.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Экспертиза ценности проводится на основании принципов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историзма, системности и целостности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путем комплексного применения критериев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происхождения,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содержания,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внешних особенностей документов, </a:t>
                      </a:r>
                      <a:endParaRPr kumimoji="0" lang="en-US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 также пригодности для использования (</a:t>
                      </a:r>
                      <a:r>
                        <a:rPr kumimoji="0" lang="ru-RU" sz="2200" b="1" kern="1200" dirty="0" err="1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воспроизводимости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(при экспертизе ценности электронных и аудиовизуальных документов).</a:t>
                      </a:r>
                    </a:p>
                    <a:p>
                      <a:pPr marL="0" algn="l" rtl="0" eaLnBrk="1" latinLnBrk="0" hangingPunct="1"/>
                      <a:endParaRPr kumimoji="0" lang="ru-RU" sz="20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88640"/>
          <a:ext cx="8640960" cy="659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776864"/>
              </a:tblGrid>
              <a:tr h="101834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IV. Порядок проведения и оформления результатов экспертизы ценности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При подготовке к проведению экспертизы ценности осуществляется изучение истории архивного фонда, состава, содержания, подлинности документов, а также поглощенности информации, содержащейся в документе.</a:t>
                      </a:r>
                    </a:p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Экспертиза ценности проводится: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а) при составлении номенклатур дел, в процессе формирования дел;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б) при подготовке дел, электронных документов к передаче в архив (в структурное подразделение, осуществляющее хранение архивных документов);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в) при подготовке к передаче дел, электронных документов на хранение в государственный (муниципальный) архив;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г) при выделении к уничтожению дел, электронных документов, не подлежащих хранению.</a:t>
                      </a:r>
                    </a:p>
                    <a:p>
                      <a:pPr marL="0" algn="l" rtl="0" eaLnBrk="1" latinLnBrk="0" hangingPunct="1"/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7008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80000"/>
            <a:r>
              <a:rPr lang="ru-RU" sz="1800" b="1" dirty="0" smtClean="0">
                <a:solidFill>
                  <a:schemeClr val="tx1"/>
                </a:solidFill>
                <a:latin typeface="Liberation Serif" pitchFamily="18" charset="0"/>
              </a:rPr>
              <a:t>На рассмотрение ЭПК руководитель государственного органа - источника комплектования государственного (муниципального) архива представляет следующие документы, подготовленные в процессе проведения экспертизы ценности:</a:t>
            </a:r>
            <a:endParaRPr lang="ru-RU" sz="18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5365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Liberation Serif" pitchFamily="18" charset="0"/>
              </a:rPr>
              <a:t>а) проекты описей дел, документов, (годовые разделы) в четырех экземплярах на бумажном носителе и одном экземпляре в электронном виде в редактируемом формате, не позднее чем                  через 3 года после завершения дел в делопроизводстве;</a:t>
            </a:r>
          </a:p>
          <a:p>
            <a:r>
              <a:rPr lang="ru-RU" sz="2000" dirty="0" smtClean="0">
                <a:latin typeface="Liberation Serif" pitchFamily="18" charset="0"/>
              </a:rPr>
              <a:t>б) проекты актов о выделении к уничтожению документов, не подлежащих хранению, в двух экземплярах, одновременно с описями дел постоянного срока хранения;</a:t>
            </a:r>
          </a:p>
          <a:p>
            <a:r>
              <a:rPr lang="ru-RU" sz="2000" dirty="0" smtClean="0">
                <a:latin typeface="Liberation Serif" pitchFamily="18" charset="0"/>
              </a:rPr>
              <a:t>в) проекты перечней проектов/объектов, проблем/тем, научно-техническая документация по которым подлежит передаче на постоянное хранение, в трех экземплярах (после завершения первого этапа экспертизы ценности);</a:t>
            </a:r>
          </a:p>
          <a:p>
            <a:r>
              <a:rPr lang="ru-RU" sz="2000" dirty="0" smtClean="0">
                <a:latin typeface="Liberation Serif" pitchFamily="18" charset="0"/>
              </a:rPr>
              <a:t>г) историческую справку к фонду в двух экземплярах.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8762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Пункт 29</a:t>
            </a:r>
            <a:endParaRPr lang="ru-RU" sz="2400" b="1" dirty="0">
              <a:latin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504" y="188640"/>
          <a:ext cx="8784976" cy="5194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7848872"/>
              </a:tblGrid>
              <a:tr h="101834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IV. Порядок проведения и оформления результатов экспертизы ценности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30.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Руководитель государственного органа- источника комплектования государственного (муниципального) архива, или уполномоченное им лицо утверждает документы, указанные в пункте 29 Правил, после их утверждения ЭПК архивного учреждения.</a:t>
                      </a:r>
                    </a:p>
                    <a:p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4.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Архив государственного органа комплектуется документами Архивного фонда Российской Федерации, документами временных (свыше 10 лет) сроков хранения, в том числе по личному составу, которые включаются в его архивный фонд</a:t>
                      </a:r>
                    </a:p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88640"/>
          <a:ext cx="8640960" cy="510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776864"/>
              </a:tblGrid>
              <a:tr h="101834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V. Комплектование архива государственного органа, органа местного самоуправления, организации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35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 архив государственного органа</a:t>
                      </a:r>
                      <a:r>
                        <a:rPr kumimoji="0" lang="ru-RU" sz="22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подлежат передаче архивные документы, указанные в пункте 34 Правил, образовавшиеся в деятельности структурных подразделений организации, ее коллегиальных органов, представительств, филиалов, иных обособленных подразделений, предшественников обособленных подразделений (при наличии), профсоюзных организаций, осуществлявших деятельность до вступления в силу Федерального закона от 19 мая 1995 года № 82-ФЗ                          «Об общественных объединениях», а также ликвидационных комиссий (ликвидаторов).</a:t>
                      </a:r>
                    </a:p>
                    <a:p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332657"/>
          <a:ext cx="8856984" cy="5830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265"/>
                <a:gridCol w="7661719"/>
              </a:tblGrid>
              <a:tr h="101426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24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V. Комплектование архива государственного органа, органа местного самоуправления, организации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9830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4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Архивные документы составляют один (единый) архивный фонд:</a:t>
                      </a:r>
                    </a:p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а) до и после реорганизации государственного органа, а также изменения структуры и штатного состава;</a:t>
                      </a:r>
                    </a:p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б) до и после изменения местонахождения юридического лица;</a:t>
                      </a:r>
                    </a:p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в) </a:t>
                      </a:r>
                      <a:r>
                        <a:rPr kumimoji="0" lang="ru-RU" sz="2200" b="1" kern="1200" dirty="0" err="1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случае смены учредителя - если указанные мероприятия не повлекли за собой изменения профиля деятельности государственного органа (полномочий, функций, объекта деятельности)</a:t>
                      </a:r>
                    </a:p>
                    <a:p>
                      <a:endParaRPr kumimoji="0" lang="ru-RU" sz="24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504" y="188640"/>
          <a:ext cx="878497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7560840"/>
              </a:tblGrid>
              <a:tr h="101834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24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VI. Организация передачи дел на хранение в архив (структурное подразделение, осуществляющее хранение архивных документов)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47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4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2400" b="1" dirty="0" smtClean="0">
                        <a:latin typeface="Liberation Serif" pitchFamily="18" charset="0"/>
                      </a:endParaRPr>
                    </a:p>
                    <a:p>
                      <a:pPr rtl="0"/>
                      <a:r>
                        <a:rPr lang="ru-RU" sz="2400" b="1" dirty="0" smtClean="0">
                          <a:latin typeface="Liberation Serif" pitchFamily="18" charset="0"/>
                        </a:rPr>
                        <a:t>По решению руководителя государственного органа или уполномоченного им лица, документы временных (до 10 лет включительно) сроков хранения подлежат передаче в архив (структурное подразделение, осуществляющее хранение архивных документов) в случае отсутствия в структурных подразделениях условий для обеспечения их сохранности в течение установленных сроков хранения</a:t>
                      </a:r>
                    </a:p>
                    <a:p>
                      <a:endParaRPr kumimoji="0" lang="ru-RU" sz="24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6496" cy="19888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8424936" cy="43204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just"/>
            <a:endParaRPr lang="ru-RU" sz="2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algn="just"/>
            <a:r>
              <a:rPr lang="ru-RU" sz="2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Утверждены приказом </a:t>
            </a:r>
            <a:r>
              <a:rPr lang="ru-RU" sz="26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Росархива</a:t>
            </a:r>
            <a:r>
              <a:rPr lang="ru-RU" sz="2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от 31.07.2023 № 77</a:t>
            </a:r>
            <a:r>
              <a:rPr lang="en-US" sz="2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;</a:t>
            </a:r>
            <a:endParaRPr lang="ru-RU" sz="2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2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Зарегистрированы в Минюсте России 06.09.2023              № 75119;</a:t>
            </a:r>
          </a:p>
          <a:p>
            <a:pPr algn="just"/>
            <a:r>
              <a:rPr lang="ru-RU" sz="2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Опубликованы на «Официальном </a:t>
            </a:r>
            <a:r>
              <a:rPr lang="ru-RU" sz="26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интернет-портале</a:t>
            </a:r>
            <a:r>
              <a:rPr lang="ru-RU" sz="2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правовой информации» и официальном сайте </a:t>
            </a:r>
            <a:r>
              <a:rPr lang="ru-RU" sz="26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Росархива</a:t>
            </a:r>
            <a:r>
              <a:rPr lang="ru-RU" sz="2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06.09.2023</a:t>
            </a:r>
            <a:r>
              <a:rPr lang="en-US" sz="2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;</a:t>
            </a:r>
            <a:endParaRPr lang="ru-RU" sz="2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2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Вступили в силу с 17.09.2023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504" y="188640"/>
          <a:ext cx="878497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7560840"/>
              </a:tblGrid>
              <a:tr h="101834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24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VI. Организация передачи дел на хранение в архив (структурное подразделение, осуществляющее хранение архивных документов)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60. </a:t>
                      </a:r>
                      <a:endParaRPr kumimoji="0" lang="ru-RU" sz="24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2400" b="1" dirty="0" smtClean="0">
                        <a:latin typeface="Liberation Serif" pitchFamily="18" charset="0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На дела, внесенные в опись дел, </a:t>
                      </a:r>
                      <a:r>
                        <a:rPr kumimoji="0" lang="ru-RU" sz="2400" b="1" kern="120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документов  (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годовой раздел описи дел, документов) </a:t>
                      </a:r>
                      <a:r>
                        <a:rPr kumimoji="0" lang="ru-RU" sz="2400" b="1" kern="120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государственного органа- 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источника комплектования государственного (муниципального) архива архивный шифр проставляется после утверждения описи дел, документов (годового раздела описи дел, документов) ЭПК архивного учреждения и утверждения руководителем или уполномоченным им лицом.</a:t>
                      </a:r>
                    </a:p>
                    <a:p>
                      <a:endParaRPr kumimoji="0" lang="ru-RU" sz="24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88640"/>
          <a:ext cx="8640960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776864"/>
              </a:tblGrid>
              <a:tr h="101834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2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VI. Организация передачи дел на хранение в архив (структурное подразделение, осуществляющее хранение архивных документов)</a:t>
                      </a:r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73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Передача дел на хранение в архив (структурное подразделение, осуществляющее хранение архивных документов) осуществляется по графику, согласованному с руководителями структурных подразделений, и утвержденному руководителем государственного органа</a:t>
                      </a:r>
                      <a:r>
                        <a:rPr kumimoji="0" lang="ru-RU" sz="22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или уполномоченным им лицом.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Прием-передача дел производится работником архива (лицом, ответственным за архив) в присутствии работника структурного подразделения. В отметке о приеме дел в конце каждого экземпляра описи дел, документов указываются количество фактически принятых дел, номера отсутствующих дел, дата приема-передачи дел, а также подписи и расшифровки подписей указанных работников.</a:t>
                      </a:r>
                    </a:p>
                    <a:p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88640"/>
          <a:ext cx="8856984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7848872"/>
              </a:tblGrid>
              <a:tr h="101834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2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VI. Организация передачи дел на хранение в архив (структурное подразделение, осуществляющее хранение архивных документов)</a:t>
                      </a:r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75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2400" b="1" dirty="0" smtClean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  <a:p>
                      <a:pPr rtl="0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Прием документов из подведомственных организаций осуществляется на основании распорядительных документов принимающей и передающей сторон,                по описям дел, документов в порядке, аналогичном порядку передачи дел на хранение в архив (структурное подразделение, осуществляющее хранение архивных документов) из структурных подразделений.</a:t>
                      </a:r>
                    </a:p>
                    <a:p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7008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Хранение архивных документов в государственном органе, обеспечивается реализацией комплекса мероприятий, направленных на поддержание архивных документов в оптимальном физическом состоянии, минимизацию рисков                   их порчи и (или) утраты, в состав которого входят: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5365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Liberation Serif" pitchFamily="18" charset="0"/>
              </a:rPr>
              <a:t>а) предоставление изолированных помещений для размещения архивных документов и проведения работ, связанных с архивным хранением, оснащенных средствами пожаротушения, охранной и пожарной сигнализацией, оборудованием для хранения документов;</a:t>
            </a:r>
          </a:p>
          <a:p>
            <a:r>
              <a:rPr lang="ru-RU" sz="2000" dirty="0" smtClean="0">
                <a:latin typeface="Liberation Serif" pitchFamily="18" charset="0"/>
              </a:rPr>
              <a:t>б) организация и обеспечение соблюдения противопожарного, охранного, температурно-влажностного, светового и санитарно-гигиенического режимов;</a:t>
            </a:r>
          </a:p>
          <a:p>
            <a:r>
              <a:rPr lang="ru-RU" sz="2000" dirty="0" smtClean="0">
                <a:latin typeface="Liberation Serif" pitchFamily="18" charset="0"/>
              </a:rPr>
              <a:t>в) выполнение требований к размещению документов в архивохранилище;</a:t>
            </a:r>
          </a:p>
          <a:p>
            <a:r>
              <a:rPr lang="ru-RU" sz="2000" dirty="0" smtClean="0">
                <a:latin typeface="Liberation Serif" pitchFamily="18" charset="0"/>
              </a:rPr>
              <a:t>г) проведение проверки наличия и состояния сохранности архивных документов;</a:t>
            </a:r>
          </a:p>
          <a:p>
            <a:r>
              <a:rPr lang="ru-RU" sz="2000" dirty="0" err="1" smtClean="0">
                <a:latin typeface="Liberation Serif" pitchFamily="18" charset="0"/>
              </a:rPr>
              <a:t>д</a:t>
            </a:r>
            <a:r>
              <a:rPr lang="ru-RU" sz="2000" dirty="0" smtClean="0">
                <a:latin typeface="Liberation Serif" pitchFamily="18" charset="0"/>
              </a:rPr>
              <a:t>) обеспечение возможности проведения специалистами физико-химической, профилактической и (или) реставрационно-профилактической и технической обработки архивных документов;</a:t>
            </a:r>
          </a:p>
          <a:p>
            <a:r>
              <a:rPr lang="ru-RU" sz="2000" dirty="0" smtClean="0">
                <a:latin typeface="Liberation Serif" pitchFamily="18" charset="0"/>
              </a:rPr>
              <a:t>е) описание (составление описей дел, документов) и своевременная постановка архивных документов на учет</a:t>
            </a:r>
          </a:p>
          <a:p>
            <a:endParaRPr lang="ru-RU" sz="2000" dirty="0" smtClean="0">
              <a:latin typeface="Liberation Serif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8762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Пункт 76</a:t>
            </a:r>
            <a:endParaRPr lang="ru-RU" sz="2400" b="1" dirty="0">
              <a:latin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88640"/>
          <a:ext cx="9144000" cy="557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8172400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VIII. Обеспечение сохранности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104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2400" b="1" dirty="0" smtClean="0">
                        <a:latin typeface="Liberation Serif" pitchFamily="18" charset="0"/>
                      </a:endParaRPr>
                    </a:p>
                    <a:p>
                      <a:pPr rtl="0"/>
                      <a:r>
                        <a:rPr lang="ru-RU" sz="2400" b="1" dirty="0" smtClean="0">
                          <a:latin typeface="Liberation Serif" pitchFamily="18" charset="0"/>
                        </a:rPr>
                        <a:t>Государственный орган</a:t>
                      </a:r>
                      <a:r>
                        <a:rPr lang="ru-RU" sz="2400" b="1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Liberation Serif" pitchFamily="18" charset="0"/>
                        </a:rPr>
                        <a:t>- источник комплектования государственного (муниципального) архива в случае </a:t>
                      </a:r>
                      <a:r>
                        <a:rPr lang="ru-RU" sz="2400" b="1" dirty="0" err="1" smtClean="0">
                          <a:latin typeface="Liberation Serif" pitchFamily="18" charset="0"/>
                        </a:rPr>
                        <a:t>необнаружения</a:t>
                      </a:r>
                      <a:r>
                        <a:rPr lang="ru-RU" sz="2400" b="1" dirty="0" smtClean="0">
                          <a:latin typeface="Liberation Serif" pitchFamily="18" charset="0"/>
                        </a:rPr>
                        <a:t> документов, отнесенных к составу Архивного фонда Российской Федерации, должны представить акт о </a:t>
                      </a:r>
                      <a:r>
                        <a:rPr lang="ru-RU" sz="2400" b="1" dirty="0" err="1" smtClean="0">
                          <a:latin typeface="Liberation Serif" pitchFamily="18" charset="0"/>
                        </a:rPr>
                        <a:t>необнаружении</a:t>
                      </a:r>
                      <a:r>
                        <a:rPr lang="ru-RU" sz="2400" b="1" dirty="0" smtClean="0">
                          <a:latin typeface="Liberation Serif" pitchFamily="18" charset="0"/>
                        </a:rPr>
                        <a:t> архивных документов, пути розыска которых исчерпаны, в соответствующий государственный (муниципальный) архив или уполномоченный орган исполнительной власти  субъекта Российской Федерации в сфере архивного дела для принятия решения о снятии утраченных единиц хранения с учета.</a:t>
                      </a:r>
                    </a:p>
                    <a:p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88640"/>
          <a:ext cx="9036496" cy="521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8064896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VIII. Обеспечение сохранности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107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Архивные документы выдаются во временное пользование  на основании письменного разрешения руководителя государственного органа</a:t>
                      </a:r>
                      <a:r>
                        <a:rPr kumimoji="0" lang="ru-RU" sz="22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или уполномоченного им лица:</a:t>
                      </a: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а) судебным, правоохранительным и иным уполномоченным органам в соответствии с законодательством Российской Федерации;</a:t>
                      </a: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б) для экспонирования на срок, определенный соответствующим договором;</a:t>
                      </a: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в) работникам структурных подразделений государственного органа</a:t>
                      </a:r>
                      <a:r>
                        <a:rPr kumimoji="0" lang="ru-RU" sz="22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 целях реализации их служебных обязанностей на срок не более одного месяца.</a:t>
                      </a:r>
                    </a:p>
                    <a:p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260648"/>
          <a:ext cx="9036496" cy="737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/>
                <a:gridCol w="7992888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VIII. Обеспечение сохранности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110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Выдача архивных документов во временное пользование производится на основании акта о выдаче архивных документов во временное пользование 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приложение № 21                  к Правилам).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Выдача архивных документов работникам структурных подразделений государственного органа</a:t>
                      </a:r>
                      <a:r>
                        <a:rPr kumimoji="0" lang="ru-RU" sz="22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 целях реализации их служебных обязанностей производится на основании заказа (служебной записки, заявки) на выдачу единиц хранения.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Факт выдачи единиц хранения подлежит обязательной фиксации.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При наличии СХЭД учет выдачи документов, в том числе                   во временное пользование, ведется в электронном виде.</a:t>
                      </a: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260648"/>
          <a:ext cx="9036496" cy="659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8064896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IX. Ведение учета архивных документов в государственном органе, органе местного самоуправления, организации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4.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Учету подлежат все находящиеся на архивном хранении документы, в том числе документы по личному составу, копии документов, включенные в фонд пользования (при наличии) и описи дел, документов, описи электронных документов.</a:t>
                      </a: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118.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 состав обязательных учетных документов архива входят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книга учета поступления и выбытия дел, документов, </a:t>
                      </a:r>
                      <a:endParaRPr kumimoji="0" lang="en-US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лист фонда, опись дел, документов, опись электронных документов; дело фонда.</a:t>
                      </a:r>
                    </a:p>
                    <a:p>
                      <a:pPr marL="0" algn="l" rtl="0" eaLnBrk="1" latinLnBrk="0" hangingPunct="1"/>
                      <a:endParaRPr kumimoji="0" lang="en-US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26.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Учетные базы данных, в том числе базы данных СХЭД, ведутся при наличии в государственном органе</a:t>
                      </a:r>
                      <a:r>
                        <a:rPr kumimoji="0" lang="ru-RU" sz="22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технических и программных средств наравне с обязательными архивными учетными документами.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260648"/>
          <a:ext cx="903649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8064896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X. Организация комплектования, хранения и учета электронных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31.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Нормативные условия хранения электронных архивных документов регулируются законодательством Российской Федерации, локальными нормативными актами государственного органа,</a:t>
                      </a:r>
                      <a:r>
                        <a:rPr kumimoji="0" lang="ru-RU" sz="22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устанавливающими требования:</a:t>
                      </a: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а) к обеспечению сохранности электронных архивных документов;</a:t>
                      </a: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б) к поддержанию юридической значимости в течение установленных сроков хранения;</a:t>
                      </a: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в) к разграничению прав доступа к электронным архивным документам;</a:t>
                      </a: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г) к порядку приема-передачи электронных архивных документов;</a:t>
                      </a:r>
                    </a:p>
                    <a:p>
                      <a:pPr rtl="0"/>
                      <a:r>
                        <a:rPr kumimoji="0" lang="ru-RU" sz="2200" b="1" kern="1200" dirty="0" err="1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д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) к использованию электронных архивных документов;</a:t>
                      </a: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е) к использованию электронной подписи при архивном хранении.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260648"/>
          <a:ext cx="9036496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8064896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X. Организация комплектования, хранения и учета электронных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32.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Хранение электронных архивных документов осуществляется в СХЭД и (или) на физически обособленных носителях.</a:t>
                      </a: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134.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Требования к режиму хранения электронных архивных документов в СХЭД обеспечиваются ее соответствием требованиям законодательства Российской Федерации в области создания, развития, ввода в эксплуатацию информационных систем и хранения в них информации  и соблюдением при ее эксплуатации требований информационной безопасности и защиты информации.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Государственные органы обязаны обеспечивать защиту информации и персональных данных, содержащихся в СХЭД, в соответствии с законодательством Российской Федерации.</a:t>
                      </a:r>
                    </a:p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6496" cy="17008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44824"/>
            <a:ext cx="5148064" cy="46805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>
                <a:latin typeface="Liberation Serif" pitchFamily="18" charset="0"/>
              </a:rPr>
              <a:t>Приказ Министерства культуры Российской Федерации от 08.08.2023  № 2367</a:t>
            </a:r>
            <a:r>
              <a:rPr lang="ru-RU" sz="1800" dirty="0" smtClean="0">
                <a:latin typeface="Liberation Serif" pitchFamily="18" charset="0"/>
              </a:rPr>
              <a:t>                          «О признании утратившим силу приказа Министерства культуры Российской Федерации от 31.03.2015  № 526                          «Об утверждении правил организации хранения, комплектования, учета и использования документов Архивного фонда Российской Федерации и других архивных документов в органах государственной власти, органах местного самоуправления и организациях» (регистрационный № 75120).</a:t>
            </a:r>
            <a:endParaRPr lang="ru-RU" sz="1800" dirty="0">
              <a:latin typeface="Liberation Serif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20072" y="1844824"/>
          <a:ext cx="3616251" cy="4752528"/>
        </p:xfrm>
        <a:graphic>
          <a:graphicData uri="http://schemas.openxmlformats.org/presentationml/2006/ole">
            <p:oleObj spid="_x0000_s1026" name="Acrobat Document" r:id="rId3" imgW="5686357" imgH="8181885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404664"/>
          <a:ext cx="8964488" cy="5733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7992888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X. Организация комплектования, хранения и учета электронных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35.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СХЭД должна быть информационно и функционально совместима с СЭД и иными информационными системами государственного органа, органа местного самоуправления, организации, с соответствующими информационными системами государственных (муниципальных) архивов и уполномоченных органов исполнительной власти в сфере архивного дела</a:t>
                      </a:r>
                    </a:p>
                    <a:p>
                      <a:pPr rtl="0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0169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136.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СХЭД государственного органа должна соответствовать требованиям к системам электронного документооборота и системам хранения электронных документов в архивах государственных органов </a:t>
                      </a:r>
                    </a:p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404664"/>
          <a:ext cx="896448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7992888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X. Организация комплектования, хранения и учета электронных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143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2200" b="1" dirty="0" smtClean="0">
                        <a:latin typeface="Liberation Serif" pitchFamily="18" charset="0"/>
                      </a:endParaRPr>
                    </a:p>
                    <a:p>
                      <a:pPr rtl="0"/>
                      <a:r>
                        <a:rPr lang="ru-RU" sz="2200" b="1" dirty="0" smtClean="0">
                          <a:latin typeface="Liberation Serif" pitchFamily="18" charset="0"/>
                        </a:rPr>
                        <a:t>Электронные документы передаются на архивное хранение посредством информационно-телекоммуникационных сетей по защищенным каналам связи и (или) на физически обособленных носителях</a:t>
                      </a:r>
                    </a:p>
                    <a:p>
                      <a:pPr rtl="0"/>
                      <a:endParaRPr lang="ru-RU" sz="2200" b="1" dirty="0" smtClean="0">
                        <a:latin typeface="Liberation Serif" pitchFamily="18" charset="0"/>
                      </a:endParaRPr>
                    </a:p>
                    <a:p>
                      <a:pPr rtl="0"/>
                      <a:r>
                        <a:rPr lang="ru-RU" sz="2200" b="1" dirty="0" smtClean="0">
                          <a:latin typeface="Liberation Serif" pitchFamily="18" charset="0"/>
                        </a:rPr>
                        <a:t>Электронные архивные документы (или их регистрационно-учетные сведения (метаданные) в случае, если СХЭД является подсистемой СЭД) передаются в СХЭД по информационно-телекоммуникационным сетям из СЭД, иных информационных систем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52400"/>
          <a:ext cx="9036496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8064896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X. Организация комплектования, хранения и учета электронных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143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ru-RU" sz="2200" b="1" dirty="0" smtClean="0">
                        <a:latin typeface="Liberation Serif" pitchFamily="18" charset="0"/>
                      </a:endParaRPr>
                    </a:p>
                    <a:p>
                      <a:pPr marL="0" algn="l" rtl="0" eaLnBrk="1" latinLnBrk="0" hangingPunct="1"/>
                      <a:r>
                        <a:rPr lang="ru-RU" sz="2200" b="1" dirty="0" smtClean="0">
                          <a:latin typeface="Liberation Serif" pitchFamily="18" charset="0"/>
                        </a:rPr>
                        <a:t>Электронные архивные документы, передаваемые на архивное хранение на физически обособленных носителях, подлежат включению в СХЭД. Дальнейшее хранение электронных архивных документов на физически обособленных носителях допускается в случае, если документы не требуют поддержания их юридической значимости, имеют ограниченный доступ или осуществление их хранения в СХЭД невозможно</a:t>
                      </a:r>
                    </a:p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147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При приеме-передаче в СХЭД должны включаться: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а) электронные архивные документы;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б) регистрационно-учетные сведения (метаданные) электронных архивных документов;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в) регистрационно-учетные сведения об электронных делах;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г) регистрационно-учетные сведения об описях электронных документов.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404664"/>
          <a:ext cx="896448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7992888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2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XI. Подготовка дел, содержащих документы на бумажном носителе и электронные документы к передаче в архив (структурное подразделение, осуществляющее хранение архивных документов)</a:t>
                      </a:r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159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2200" b="1" dirty="0" smtClean="0">
                        <a:latin typeface="Liberation Serif" pitchFamily="18" charset="0"/>
                      </a:endParaRPr>
                    </a:p>
                    <a:p>
                      <a:pPr rtl="0"/>
                      <a:r>
                        <a:rPr lang="ru-RU" sz="2200" b="1" dirty="0" smtClean="0">
                          <a:latin typeface="Liberation Serif" pitchFamily="18" charset="0"/>
                        </a:rPr>
                        <a:t>В случае если документы дела, отнесенного к одному индексу и заголовку дела по номенклатуре дел, представлены на бумажном носителе и в форме электронных документов, документы на бумажном носителе подлежат оцифровке и включению в электронное дело на этапе его формирования в делопроизводстве.</a:t>
                      </a:r>
                    </a:p>
                    <a:p>
                      <a:pPr rtl="0"/>
                      <a:endParaRPr lang="ru-RU" sz="2200" b="1" dirty="0" smtClean="0">
                        <a:latin typeface="Liberation Serif" pitchFamily="18" charset="0"/>
                      </a:endParaRPr>
                    </a:p>
                    <a:p>
                      <a:pPr rtl="0"/>
                      <a:r>
                        <a:rPr lang="ru-RU" sz="2200" b="1" dirty="0" smtClean="0">
                          <a:latin typeface="Liberation Serif" pitchFamily="18" charset="0"/>
                        </a:rPr>
                        <a:t>Электронные документы и электронные копии документов на бумажном носителе составляют первый (отдельный) том дела, документы на бумажном носителе формируются во второй и последующие тома.</a:t>
                      </a:r>
                      <a:endParaRPr lang="ru-RU" sz="2200" b="1" dirty="0">
                        <a:latin typeface="Liberation Serif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404664"/>
          <a:ext cx="8964488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7992888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2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XI. Подготовка дел, содержащих документы на бумажном носителе и электронные документы к передаче в архив (структурное подразделение, осуществляющее хранение архивных документов)</a:t>
                      </a:r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160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2200" b="1" dirty="0" smtClean="0">
                        <a:latin typeface="Liberation Serif" pitchFamily="18" charset="0"/>
                      </a:endParaRPr>
                    </a:p>
                    <a:p>
                      <a:pPr rtl="0"/>
                      <a:r>
                        <a:rPr lang="ru-RU" sz="2200" b="1" dirty="0" smtClean="0">
                          <a:latin typeface="Liberation Serif" pitchFamily="18" charset="0"/>
                        </a:rPr>
                        <a:t>Электронные копии документов, связанные с электронными делами, указанными в пункте 159 Правил, подлежат передаче на архивное хранение</a:t>
                      </a:r>
                    </a:p>
                    <a:p>
                      <a:pPr rtl="0"/>
                      <a:endParaRPr lang="ru-RU" sz="2200" b="1" dirty="0"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162.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Дела (тома дела), включающие документы на бумажном носителе, в том числе электронные копии документов, и электронные документы, связанные с электронными делами по номенклатуре дел, вносятся в описи дел, документов, описи электронных документов в соответствии с видом их носителя. В графе «Примечания» описей отражаются ссылки на архивные шифры тома (томов) дела </a:t>
                      </a:r>
                      <a:r>
                        <a:rPr lang="ru-RU" sz="2200" b="1" dirty="0" smtClean="0">
                          <a:latin typeface="Liberation Serif" pitchFamily="18" charset="0"/>
                        </a:rPr>
                        <a:t>на другом носителе.</a:t>
                      </a:r>
                    </a:p>
                    <a:p>
                      <a:pPr rtl="0"/>
                      <a:r>
                        <a:rPr lang="ru-RU" sz="2200" b="1" dirty="0" smtClean="0">
                          <a:latin typeface="Liberation Serif" pitchFamily="18" charset="0"/>
                        </a:rPr>
                        <a:t>В предисловиях к описям дел, документов, электронных документов указывается информация о связанных описях.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88640"/>
          <a:ext cx="9036496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8064896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XII. Организации хранения, комплектования и учета аудиовизуальных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en-US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163</a:t>
                      </a:r>
                      <a:r>
                        <a:rPr kumimoji="0" lang="ru-RU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 </a:t>
                      </a:r>
                      <a:endParaRPr kumimoji="0" lang="ru-RU" sz="21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Аудиовизуальные документы постоянного и временного (свыше 10 лет) сроков хранения включаются в архивный фонд.</a:t>
                      </a:r>
                      <a:r>
                        <a:rPr kumimoji="0" lang="ru-RU" sz="21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Для аудиовизуальных документов, являющихся приложениями к управленческим и иным документам                с установленными сроками хранения, устанавливаются             те же сроки хранения</a:t>
                      </a:r>
                      <a:endParaRPr kumimoji="0" lang="en-US" sz="21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ru-RU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4.</a:t>
                      </a:r>
                      <a:endParaRPr kumimoji="0" lang="ru-RU" sz="21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К аудиовизуальным документам относятся фото-, фоно-, </a:t>
                      </a:r>
                      <a:r>
                        <a:rPr kumimoji="0" lang="ru-RU" sz="2100" b="1" kern="1200" dirty="0" err="1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видеодокументы</a:t>
                      </a:r>
                      <a:r>
                        <a:rPr kumimoji="0" lang="ru-RU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на традиционных носителях (фотобумага, пленки, магнитные ленты и магнитные носители)                             и электронные аудиовизуальные документы</a:t>
                      </a: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21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165</a:t>
                      </a:r>
                      <a:r>
                        <a:rPr kumimoji="0" lang="ru-RU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21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kumimoji="0" lang="ru-RU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Электронный аудиовизуальный документ состоит из файла электронного документа и файла метаданных. </a:t>
                      </a:r>
                      <a:endParaRPr kumimoji="0" lang="en-US" sz="21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kumimoji="0" lang="ru-RU" sz="21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Электронные аудиовизуальные документы передаются на архивное хранение в форматах, в которых они созданы и (или) использовались до передачи. В процессе передачи на архивное хранение проверяется возможность их воспроизведения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404664"/>
          <a:ext cx="896448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7992888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XIII. Организация использования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72.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Использование архивных документов допускается только после их описания в соответствии с пунктом 66 Правил и оформления в соответствии с пунктами 50 - 61 Правил</a:t>
                      </a:r>
                    </a:p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173.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Порядок использования и доступа к архивным документам определяются локальными нормативными актами, разработанными в соответствии с положениями настоящей главы и главы XIV Правил, а также с учетом специфики деятельности государственного органа в соответствии с требованиями законодательства Российской Федерации, в том числе с порядком, установленным уполномоченным федеральным органом исполнительной власти в сфере архивного дела и делопроизводства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404664"/>
          <a:ext cx="8964488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7992888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XIII. Организация использования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74.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dirty="0" smtClean="0">
                          <a:latin typeface="Liberation Serif" pitchFamily="18" charset="0"/>
                        </a:rPr>
                        <a:t> </a:t>
                      </a:r>
                    </a:p>
                    <a:p>
                      <a:pPr rtl="0"/>
                      <a:r>
                        <a:rPr lang="ru-RU" sz="2200" b="1" dirty="0" smtClean="0">
                          <a:latin typeface="Liberation Serif" pitchFamily="18" charset="0"/>
                        </a:rPr>
                        <a:t>Доступ к архивным документам, являющимся носителями сведений, составляющих государственную тайну, а также содержащим сведения конфиденциального характера</a:t>
                      </a:r>
                      <a:r>
                        <a:rPr lang="ru-RU" sz="2200" b="1" baseline="30000" dirty="0" smtClean="0">
                          <a:latin typeface="Liberation Serif" pitchFamily="18" charset="0"/>
                        </a:rPr>
                        <a:t> </a:t>
                      </a:r>
                      <a:r>
                        <a:rPr lang="ru-RU" sz="2200" b="1" dirty="0" smtClean="0">
                          <a:latin typeface="Liberation Serif" pitchFamily="18" charset="0"/>
                        </a:rPr>
                        <a:t>, осуществляется при наличии у пользователя документально подтвержденных прав на получение соответствующей информации (сведений), а к документам, содержащим служебную информацию ограниченного распространения, </a:t>
                      </a:r>
                    </a:p>
                    <a:p>
                      <a:pPr rtl="0"/>
                      <a:r>
                        <a:rPr lang="ru-RU" sz="2200" b="1" dirty="0" smtClean="0">
                          <a:latin typeface="Liberation Serif" pitchFamily="18" charset="0"/>
                        </a:rPr>
                        <a:t>- в соответствии с локальными нормативными актами.</a:t>
                      </a: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175.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Государственный орган</a:t>
                      </a:r>
                      <a:r>
                        <a:rPr kumimoji="0" lang="ru-RU" sz="2200" b="1" kern="1200" baseline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не вправе ограничивать условия использования информации, предоставленной пользователю или полученной им в результате самостоятельного изучения архивных документов, за исключением случаев, предусмотренных законодательством Российской Федерации , или оговоренных в договоре с пользователем.</a:t>
                      </a:r>
                      <a:endParaRPr kumimoji="0" lang="ru-RU" sz="2200" b="1" kern="1200" dirty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404664"/>
          <a:ext cx="896448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7992888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XIII. Организация использования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79.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2200" b="1" dirty="0" smtClean="0">
                        <a:latin typeface="Liberation Serif" pitchFamily="18" charset="0"/>
                      </a:endParaRPr>
                    </a:p>
                    <a:p>
                      <a:pPr rtl="0"/>
                      <a:r>
                        <a:rPr lang="ru-RU" sz="2200" b="1" dirty="0" smtClean="0">
                          <a:latin typeface="Liberation Serif" pitchFamily="18" charset="0"/>
                        </a:rPr>
                        <a:t>Государственные органы</a:t>
                      </a:r>
                      <a:r>
                        <a:rPr lang="ru-RU" sz="2200" b="1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2200" b="1" dirty="0" smtClean="0">
                          <a:latin typeface="Liberation Serif" pitchFamily="18" charset="0"/>
                        </a:rPr>
                        <a:t>организуют прием запросов и направление ответов по результатам их исполнения с использованием почтовой связи и официальной электронной почты</a:t>
                      </a:r>
                    </a:p>
                    <a:p>
                      <a:pPr rtl="0"/>
                      <a:endParaRPr lang="ru-RU" sz="2200" b="1" dirty="0" smtClean="0">
                        <a:latin typeface="Liberation Serif" pitchFamily="18" charset="0"/>
                      </a:endParaRPr>
                    </a:p>
                    <a:p>
                      <a:pPr rtl="0"/>
                      <a:r>
                        <a:rPr lang="ru-RU" sz="2200" b="1" dirty="0" smtClean="0">
                          <a:latin typeface="Liberation Serif" pitchFamily="18" charset="0"/>
                        </a:rPr>
                        <a:t>Прием запросов и направление ответов по результатам                   их исполнения осуществляется в форме электронных документов с использованием официального сайта организации, единого портала государственных и муниципальных услуг либо регионального портала государственных и муниципальных услуг, иных государственных информационных систем, по информационно-телекоммуникационным сетям                              (по согласованию с пользователем).</a:t>
                      </a:r>
                      <a:endParaRPr lang="ru-RU" sz="2200" b="1" dirty="0">
                        <a:latin typeface="Liberation Serif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404664"/>
          <a:ext cx="896448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9"/>
                <a:gridCol w="8068039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XIV. Копирование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96.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2400" b="1" dirty="0" smtClean="0">
                        <a:latin typeface="Liberation Serif" pitchFamily="18" charset="0"/>
                      </a:endParaRPr>
                    </a:p>
                    <a:p>
                      <a:pPr rtl="0"/>
                      <a:r>
                        <a:rPr lang="ru-RU" sz="2400" b="1" dirty="0" smtClean="0">
                          <a:latin typeface="Liberation Serif" pitchFamily="18" charset="0"/>
                        </a:rPr>
                        <a:t>Изготовление копий с архивных документов осуществляется с разрешения руководителя государственного органа</a:t>
                      </a:r>
                      <a:r>
                        <a:rPr lang="ru-RU" sz="2400" b="1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Liberation Serif" pitchFamily="18" charset="0"/>
                        </a:rPr>
                        <a:t>или уполномоченного им лица в порядке, установленном локальным нормативным актом.</a:t>
                      </a: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197.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latin typeface="Liberation Serif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Liberation Serif" pitchFamily="18" charset="0"/>
                        </a:rPr>
                        <a:t>На безвозмездной основе изготавливаются копии архивных документов по запросам социально-правового характера, а также по заказам государственных органов, направленным в целях исполнения ими своих полномочий.</a:t>
                      </a:r>
                    </a:p>
                    <a:p>
                      <a:pPr rtl="0"/>
                      <a:endParaRPr lang="ru-RU" sz="2400" b="1" dirty="0">
                        <a:latin typeface="Liberation Serif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43571"/>
          <a:ext cx="8712968" cy="6440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632848"/>
              </a:tblGrid>
              <a:tr h="43982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Liberation Serif" pitchFamily="18" charset="0"/>
                        </a:rPr>
                        <a:t>Номер</a:t>
                      </a:r>
                    </a:p>
                    <a:p>
                      <a:pPr algn="ctr"/>
                      <a:r>
                        <a:rPr lang="ru-RU" b="1" dirty="0" smtClean="0">
                          <a:latin typeface="Liberation Serif" pitchFamily="18" charset="0"/>
                        </a:rPr>
                        <a:t>главы</a:t>
                      </a:r>
                      <a:endParaRPr lang="ru-RU" b="1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Liberation Serif" pitchFamily="18" charset="0"/>
                        </a:rPr>
                        <a:t>СТРУКТУРА</a:t>
                      </a:r>
                      <a:r>
                        <a:rPr lang="ru-RU" sz="3200" b="1" baseline="0" dirty="0" smtClean="0">
                          <a:latin typeface="Liberation Serif" pitchFamily="18" charset="0"/>
                        </a:rPr>
                        <a:t> ПРАВИЛ</a:t>
                      </a:r>
                      <a:endParaRPr lang="ru-RU" sz="3200" b="1" dirty="0">
                        <a:latin typeface="Liberation Serif" pitchFamily="18" charset="0"/>
                      </a:endParaRPr>
                    </a:p>
                  </a:txBody>
                  <a:tcPr/>
                </a:tc>
              </a:tr>
              <a:tr h="439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Общие положения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9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II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Формирование документального фонда государственного органа, органа местного самоуправления, организации</a:t>
                      </a:r>
                    </a:p>
                  </a:txBody>
                  <a:tcPr/>
                </a:tc>
              </a:tr>
              <a:tr h="439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III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Экспертиза ценности документов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9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IV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Порядок проведения и оформления результатов экспертизы ценности документов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9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Комплектование архива государственного органа, органа местного самоуправления, организации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9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VI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Организация передачи дел на хранение в архив (структурное подразделение, осуществляющее хранение архивных документов)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9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Подготовка документов к передаче на хранение в архив государственного органа; выделение к уничтожению документов с истекшими сроками хранения</a:t>
                      </a:r>
                    </a:p>
                  </a:txBody>
                  <a:tcPr/>
                </a:tc>
              </a:tr>
              <a:tr h="439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VIII.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Обеспечение сохранности архивных документов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"/>
          <a:ext cx="9144000" cy="6754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056"/>
                <a:gridCol w="8152944"/>
              </a:tblGrid>
              <a:tr h="100156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XV. Организация работы по оформлению итогов рассекречивания архивных документов, являющихся носителями сведений, составляющих государственную тайну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6188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201.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Работа по рассекречиванию архивных документов, являющихся носителями сведений, составляющих государственную тайну, в государственном органе</a:t>
                      </a:r>
                      <a:r>
                        <a:rPr kumimoji="0" lang="ru-RU" sz="22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осуществляется в соответствии с требованиями законодательства Российской Федерации, иных нормативными правовых актов в области защиты государственной тайны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6188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2000" b="1" dirty="0" smtClean="0">
                          <a:latin typeface="Liberation Serif" pitchFamily="18" charset="0"/>
                        </a:rPr>
                        <a:t>202.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Размещение, хранение, учет, проведение проверки наличия и состояния архивных документов, являющихся носителями сведений, составляющих государственную тайну, а также частично рассекреченных единиц хранения, осуществляется  в государственном органе</a:t>
                      </a:r>
                      <a:r>
                        <a:rPr kumimoji="0" lang="ru-RU" sz="22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 соответствии с законодательством Российской Федерации о государственной тайне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88640"/>
          <a:ext cx="8964488" cy="649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/>
                <a:gridCol w="7920880"/>
              </a:tblGrid>
              <a:tr h="82015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XVI. Изъятие архивных документов</a:t>
                      </a:r>
                      <a:endParaRPr kumimoji="0" lang="ru-RU" sz="24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7765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208. 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Изъятие документов допускается: по решению судебных и (или) правоохранительных органов; по письменному обращению владельца о возврате ему не полученных в свое время подлинных личных документов о гражданском состоянии, об образовании, о членстве в общественных организациях, а также наград, трудовых книжек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8332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209. 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С изымаемых документов изготавливаются копии, которые заверяются подписью работника архива (лица, ответственного              за архив) и печатью государственного органа</a:t>
                      </a: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и приобщаются к соответствующей единице хранения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30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Liberation Serif" pitchFamily="18" charset="0"/>
                        </a:rPr>
                        <a:t>212. </a:t>
                      </a: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endParaRPr kumimoji="0" lang="ru-RU" sz="20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Изъятие (возврат) документов оформляется актом.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Акт и другие документы, на основании которых произведено изъятие (возврат), включаются в дело фонда.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Изъятие (возврат) документов и их замена на копии отражаются             в учетных архивных документах.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404664"/>
          <a:ext cx="91440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8172400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2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XVII. Справочно-поисковые средства к документам Архивного фонда Российской Федерации и другим архивным документам</a:t>
                      </a:r>
                    </a:p>
                    <a:p>
                      <a:pPr algn="ctr" rtl="0"/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213.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Система справочно-поисковых средств включает архивные справочники на бумажном носителе и (или) в электронном виде (в СХЭД): </a:t>
                      </a: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обязательные - описи дел, документов, описи электронных документов; </a:t>
                      </a:r>
                    </a:p>
                    <a:p>
                      <a:pPr rtl="0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вспомогательные (необязательные) - историческая справка к фонду, каталоги, указатели и обзоры, служебные картотеки, реестры, базы данных и другие справочники.</a:t>
                      </a:r>
                    </a:p>
                    <a:p>
                      <a:pPr rtl="0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Состав вспомогательных архивных справочников государственный орган</a:t>
                      </a:r>
                      <a:r>
                        <a:rPr kumimoji="0" lang="ru-RU" sz="22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определяет самостоятельно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404664"/>
          <a:ext cx="8964488" cy="633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7992888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2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XVIII. Передача архивных документов на хранение в государственный (муниципальный) архив</a:t>
                      </a:r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216.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Передача документов на постоянное хранение в государственный (муниципальный) архив осуществляется организациями - источниками комплектования государственного (муниципального) архива - в соответствии с Правилами, утвержденными приказом </a:t>
                      </a:r>
                      <a:r>
                        <a:rPr kumimoji="0" lang="ru-RU" sz="2200" b="1" kern="1200" dirty="0" err="1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Росархива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№ 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218.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Перед передачей документов на постоянное хранение в государственный (муниципальный) архив проводятся: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а) рассмотрение документов на предмет рассекречивания носителей сведений, составляющих государственную тайну в случае истечения сроков, установленных законодательством Российской Федерации 61;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б) рассмотрение документов на предмет снятия пометки «Для служебного пользования» с носителей информации ограниченного распространения в порядке, установленном постановлением № 1233.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404664"/>
          <a:ext cx="8964488" cy="524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7992888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№ пункта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200" b="1" kern="1200" dirty="0" smtClean="0">
                          <a:solidFill>
                            <a:schemeClr val="lt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XVIII. Передача архивных документов на хранение в государственный (муниципальный) архив</a:t>
                      </a:r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3264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219. 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Передача электронных архивных документов из СХЭД государственного органа</a:t>
                      </a:r>
                      <a:r>
                        <a:rPr kumimoji="0" lang="ru-RU" sz="22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- источника комплектования государственного (муниципального) архива в информационную систему государственного (муниципального) архива производится в порядке, установленном федеральным органом исполнительной власти в сфере архивного дела и делопроизводства , по согласованию с государственным (муниципальным) архивом по описям электронных документов.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К описям электронных документов прилагаются реестры файлов электронных документов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88640"/>
          <a:ext cx="8964488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2"/>
                <a:gridCol w="4464496"/>
              </a:tblGrid>
              <a:tr h="504056">
                <a:tc gridSpan="2">
                  <a:txBody>
                    <a:bodyPr/>
                    <a:lstStyle/>
                    <a:p>
                      <a:pPr algn="r" rtl="0"/>
                      <a:r>
                        <a:rPr lang="ru-RU" sz="2400" b="1" dirty="0" smtClean="0">
                          <a:solidFill>
                            <a:schemeClr val="dk1"/>
                          </a:solidFill>
                          <a:latin typeface="Liberation Serif" pitchFamily="18" charset="0"/>
                        </a:rPr>
                        <a:t>Приложение</a:t>
                      </a:r>
                      <a:r>
                        <a:rPr lang="ru-RU" sz="2400" b="1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</a:rPr>
                        <a:t> № 1 к Правилам</a:t>
                      </a:r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4589">
                <a:tc gridSpan="2">
                  <a:txBody>
                    <a:bodyPr/>
                    <a:lstStyle/>
                    <a:p>
                      <a:pPr algn="ctr" rtl="0"/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Номенклатура дел организации </a:t>
                      </a:r>
                      <a:endParaRPr kumimoji="0" lang="ru-RU" sz="2200" b="1" kern="1200" dirty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6091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Номенклатур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600400" cy="5445224"/>
          </a:xfrm>
          <a:prstGeom prst="rect">
            <a:avLst/>
          </a:prstGeom>
        </p:spPr>
      </p:pic>
      <p:pic>
        <p:nvPicPr>
          <p:cNvPr id="5" name="Рисунок 4" descr="Итоговая запис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57400"/>
            <a:ext cx="3744416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88640"/>
          <a:ext cx="8964488" cy="6762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2"/>
                <a:gridCol w="4464496"/>
              </a:tblGrid>
              <a:tr h="504056">
                <a:tc gridSpan="2">
                  <a:txBody>
                    <a:bodyPr/>
                    <a:lstStyle/>
                    <a:p>
                      <a:pPr algn="r" rtl="0"/>
                      <a:r>
                        <a:rPr lang="ru-RU" sz="2400" b="1" dirty="0" smtClean="0">
                          <a:solidFill>
                            <a:schemeClr val="dk1"/>
                          </a:solidFill>
                          <a:latin typeface="Liberation Serif" pitchFamily="18" charset="0"/>
                        </a:rPr>
                        <a:t>Приложение</a:t>
                      </a:r>
                      <a:r>
                        <a:rPr lang="ru-RU" sz="2400" b="1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</a:rPr>
                        <a:t> № 3 к Правилам</a:t>
                      </a:r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4589">
                <a:tc gridSpan="2">
                  <a:txBody>
                    <a:bodyPr/>
                    <a:lstStyle/>
                    <a:p>
                      <a:pPr algn="ctr" rtl="0"/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Акт</a:t>
                      </a:r>
                      <a:r>
                        <a:rPr kumimoji="0" lang="ru-RU" sz="2200" b="1" kern="1200" baseline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о выделении к уничтожению (архивных) документов,                          не подлежащих хранению</a:t>
                      </a:r>
                      <a:endParaRPr kumimoji="0" lang="ru-RU" sz="2200" b="1" kern="1200" dirty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6091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Акт о выделении к унич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176464" cy="5373216"/>
          </a:xfrm>
          <a:prstGeom prst="rect">
            <a:avLst/>
          </a:prstGeom>
        </p:spPr>
      </p:pic>
      <p:pic>
        <p:nvPicPr>
          <p:cNvPr id="7" name="Рисунок 6" descr="Акт уничт.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01416"/>
            <a:ext cx="4176464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88640"/>
          <a:ext cx="8964488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2"/>
                <a:gridCol w="4464496"/>
              </a:tblGrid>
              <a:tr h="504056">
                <a:tc gridSpan="2">
                  <a:txBody>
                    <a:bodyPr/>
                    <a:lstStyle/>
                    <a:p>
                      <a:pPr algn="r" rtl="0"/>
                      <a:r>
                        <a:rPr lang="ru-RU" sz="2400" b="1" dirty="0" smtClean="0">
                          <a:solidFill>
                            <a:schemeClr val="dk1"/>
                          </a:solidFill>
                          <a:latin typeface="Liberation Serif" pitchFamily="18" charset="0"/>
                        </a:rPr>
                        <a:t>Приложение</a:t>
                      </a:r>
                      <a:r>
                        <a:rPr lang="ru-RU" sz="2400" b="1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</a:rPr>
                        <a:t> № 12 к Правилам</a:t>
                      </a:r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4589">
                <a:tc gridSpan="2">
                  <a:txBody>
                    <a:bodyPr/>
                    <a:lstStyle/>
                    <a:p>
                      <a:pPr algn="ctr" rtl="0"/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Опись электронных документов</a:t>
                      </a:r>
                      <a:endParaRPr kumimoji="0" lang="ru-RU" sz="2200" b="1" kern="1200" dirty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6091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20231013_130441_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49114" y="91246"/>
            <a:ext cx="4845772" cy="7776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88640"/>
          <a:ext cx="8964488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2"/>
                <a:gridCol w="4464496"/>
              </a:tblGrid>
              <a:tr h="504056">
                <a:tc gridSpan="2">
                  <a:txBody>
                    <a:bodyPr/>
                    <a:lstStyle/>
                    <a:p>
                      <a:pPr algn="r" rtl="0"/>
                      <a:r>
                        <a:rPr lang="ru-RU" sz="2400" b="1" dirty="0" smtClean="0">
                          <a:solidFill>
                            <a:schemeClr val="dk1"/>
                          </a:solidFill>
                          <a:latin typeface="Liberation Serif" pitchFamily="18" charset="0"/>
                        </a:rPr>
                        <a:t>Приложение</a:t>
                      </a:r>
                      <a:r>
                        <a:rPr lang="ru-RU" sz="2400" b="1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</a:rPr>
                        <a:t> № 12 к Правилам</a:t>
                      </a:r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4589">
                <a:tc gridSpan="2">
                  <a:txBody>
                    <a:bodyPr/>
                    <a:lstStyle/>
                    <a:p>
                      <a:pPr algn="ctr" rtl="0"/>
                      <a:endParaRPr kumimoji="0" lang="ru-RU" sz="2200" b="1" kern="1200" dirty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6091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20231013_130441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57126" y="55242"/>
            <a:ext cx="4845772" cy="784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88640"/>
          <a:ext cx="9063580" cy="700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/>
                <a:gridCol w="116840"/>
                <a:gridCol w="4464496"/>
              </a:tblGrid>
              <a:tr h="504056">
                <a:tc gridSpan="3">
                  <a:txBody>
                    <a:bodyPr/>
                    <a:lstStyle/>
                    <a:p>
                      <a:pPr algn="r" rtl="0"/>
                      <a:r>
                        <a:rPr lang="ru-RU" sz="2400" b="1" dirty="0" smtClean="0">
                          <a:solidFill>
                            <a:schemeClr val="dk1"/>
                          </a:solidFill>
                          <a:latin typeface="Liberation Serif" pitchFamily="18" charset="0"/>
                        </a:rPr>
                        <a:t>Приложения</a:t>
                      </a:r>
                      <a:r>
                        <a:rPr lang="ru-RU" sz="2400" b="1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</a:rPr>
                        <a:t> № 18, 21 к Правилам</a:t>
                      </a:r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kumimoji="0" lang="ru-RU" sz="2200" b="1" kern="1200" dirty="0">
                        <a:solidFill>
                          <a:schemeClr val="lt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4589"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Акт о 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необнаружении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архивных документов, пути розыска которых исчерпаны</a:t>
                      </a:r>
                      <a:endParaRPr kumimoji="0" lang="ru-RU" sz="2000" b="1" kern="1200" dirty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kumimoji="0" lang="ru-RU" sz="2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Акт о выдаче дел во временное пользование</a:t>
                      </a:r>
                      <a:endParaRPr kumimoji="0" lang="ru-RU" sz="2100" b="1" kern="1200" dirty="0">
                        <a:solidFill>
                          <a:schemeClr val="tx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6091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20231013_130533_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844824"/>
            <a:ext cx="4176464" cy="5301208"/>
          </a:xfrm>
          <a:prstGeom prst="rect">
            <a:avLst/>
          </a:prstGeom>
        </p:spPr>
      </p:pic>
      <p:pic>
        <p:nvPicPr>
          <p:cNvPr id="8" name="Рисунок 7" descr="20231013_130459_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3888431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0"/>
          <a:ext cx="8964488" cy="6422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100392"/>
              </a:tblGrid>
              <a:tr h="66567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Номер</a:t>
                      </a:r>
                    </a:p>
                    <a:p>
                      <a:pPr algn="ctr"/>
                      <a:r>
                        <a:rPr lang="ru-RU" b="1" dirty="0" smtClean="0"/>
                        <a:t>главы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СТРУКТУРА</a:t>
                      </a:r>
                      <a:r>
                        <a:rPr lang="ru-RU" sz="3200" b="1" baseline="0" dirty="0" smtClean="0"/>
                        <a:t> ПРАВИЛ</a:t>
                      </a:r>
                      <a:endParaRPr lang="ru-RU" sz="3200" b="1" dirty="0"/>
                    </a:p>
                  </a:txBody>
                  <a:tcPr/>
                </a:tc>
              </a:tr>
              <a:tr h="819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IX.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Ведение учета архивных документов в государственном органе, органе местного самоуправления, организации</a:t>
                      </a:r>
                    </a:p>
                  </a:txBody>
                  <a:tcPr/>
                </a:tc>
              </a:tr>
              <a:tr h="732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</a:t>
                      </a: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Организация комплектования, хранения и учета электронных архивных документов</a:t>
                      </a:r>
                    </a:p>
                  </a:txBody>
                  <a:tcPr/>
                </a:tc>
              </a:tr>
              <a:tr h="95095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XI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Подготовка дел, содержащих документы на бумажном носителе и электронные документы к передаче в архив (структурное подразделение, осуществляющее хранение архивных документов)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567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XII.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Организации хранения, комплектования и учета аудиовизуальных документов</a:t>
                      </a:r>
                    </a:p>
                  </a:txBody>
                  <a:tcPr/>
                </a:tc>
              </a:tr>
              <a:tr h="45740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XIII.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Организация использования архивных документов</a:t>
                      </a:r>
                    </a:p>
                  </a:txBody>
                  <a:tcPr/>
                </a:tc>
              </a:tr>
              <a:tr h="40126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XIV.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Копирование архивных документов</a:t>
                      </a:r>
                    </a:p>
                  </a:txBody>
                  <a:tcPr/>
                </a:tc>
              </a:tr>
              <a:tr h="95095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Организация работы по оформлению итогов рассекречивания архивных документов, являющихся носителями сведений, составляющих государственную тайну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88640"/>
          <a:ext cx="8712968" cy="5715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7776864"/>
              </a:tblGrid>
              <a:tr h="66567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Номер</a:t>
                      </a:r>
                    </a:p>
                    <a:p>
                      <a:pPr algn="ctr"/>
                      <a:r>
                        <a:rPr lang="ru-RU" b="1" dirty="0" smtClean="0"/>
                        <a:t>главы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СТРУКТУРА</a:t>
                      </a:r>
                      <a:r>
                        <a:rPr lang="ru-RU" sz="3200" b="1" baseline="0" dirty="0" smtClean="0"/>
                        <a:t> ПРАВИЛ</a:t>
                      </a:r>
                      <a:endParaRPr lang="ru-RU" sz="3200" b="1" dirty="0"/>
                    </a:p>
                  </a:txBody>
                  <a:tcPr/>
                </a:tc>
              </a:tr>
              <a:tr h="630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XVI.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Изъятие архивных документов</a:t>
                      </a:r>
                    </a:p>
                  </a:txBody>
                  <a:tcPr/>
                </a:tc>
              </a:tr>
              <a:tr h="457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XVII.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Справочно-поисковые средства к документам Архивного фонда Российской Федерации и другим архивным документам</a:t>
                      </a:r>
                    </a:p>
                  </a:txBody>
                  <a:tcPr/>
                </a:tc>
              </a:tr>
              <a:tr h="457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XVIII</a:t>
                      </a: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Передача архивных документов на хранение в государственный (муниципальный) архив</a:t>
                      </a:r>
                    </a:p>
                  </a:txBody>
                  <a:tcPr/>
                </a:tc>
              </a:tr>
              <a:tr h="457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XIX.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Порядок передачи архивных документов при смене руководителя архива органа государственной власти, органа местного самоуправления, организации, реорганизации и (или) ликвидации органа государственной власти, органа местного самоуправления, организации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7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ПРИЛОЖЕНИЯ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 (с №1 по №31)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88640"/>
          <a:ext cx="8784976" cy="652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7848872"/>
              </a:tblGrid>
              <a:tr h="8512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№ пункта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I. Общие положения</a:t>
                      </a:r>
                      <a:endParaRPr kumimoji="0" lang="ru-RU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6907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2.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Государственные органы</a:t>
                      </a: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обязаны обеспечивать сохранность архивных документов в течение установленных сроков хранения.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Государственные органы</a:t>
                      </a: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обязаны создавать архивы. </a:t>
                      </a:r>
                      <a:endParaRPr kumimoji="0" lang="en-US" sz="20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Архив государственного органа</a:t>
                      </a: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создается </a:t>
                      </a:r>
                      <a:r>
                        <a:rPr kumimoji="0" lang="ru-RU" sz="2000" b="1" u="sng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как структурное подразделение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или подразделение в составе структурного подразделения.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Государственные органы могут создавать </a:t>
                      </a:r>
                      <a:r>
                        <a:rPr kumimoji="0" lang="ru-RU" sz="2000" b="1" u="sng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архивы в форме юридического лица.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51146">
                <a:tc gridSpan="2">
                  <a:txBody>
                    <a:bodyPr/>
                    <a:lstStyle/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Деятельность архива регламентируется локальными нормативными актами.</a:t>
                      </a: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Архив, являющийся юридическим лицом, в своей деятельности руководствуется </a:t>
                      </a:r>
                      <a:r>
                        <a:rPr kumimoji="0" lang="ru-RU" sz="2000" b="1" u="sng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уставом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; </a:t>
                      </a:r>
                      <a:endParaRPr kumimoji="0" lang="en-US" sz="20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являющийся структурным подразделением или подразделением в составе структурного подразделения - </a:t>
                      </a:r>
                      <a:r>
                        <a:rPr kumimoji="0" lang="ru-RU" sz="2000" b="1" u="sng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положением о структурном подразделении, а также положением об архиве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, утверждаемым руководителем или уполномоченным им лицом государственного органа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8964488" cy="476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799288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№ пункта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4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I. Общие положения</a:t>
                      </a:r>
                      <a:endParaRPr kumimoji="0" lang="ru-RU" sz="24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51146">
                <a:tc>
                  <a:txBody>
                    <a:bodyPr/>
                    <a:lstStyle/>
                    <a:p>
                      <a:pPr marL="0" indent="45720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 4.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Хранение электронных архивных документов осуществляется с применением системы хранения электронных документов (СХЭД).</a:t>
                      </a:r>
                      <a:endParaRPr kumimoji="0" lang="en-US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Государственные органы при создании СХЭД, а также для оценки функциональных возможностей уже применяемых систем в целях их развития руководствуются Типовыми функциональными требованиями к системам электронного документооборота и системам хранения электронных документов в архивах государственных органов, утвержденными приказом </a:t>
                      </a:r>
                      <a:r>
                        <a:rPr kumimoji="0" lang="ru-RU" sz="2200" b="1" kern="1200" dirty="0" err="1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Росархива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 от 15.06.2020 № 69 (далее - Типовые функциональные требования)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88640"/>
          <a:ext cx="8784976" cy="572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7632848"/>
              </a:tblGrid>
              <a:tr h="85121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</a:rPr>
                        <a:t>№ пункта</a:t>
                      </a:r>
                      <a:endParaRPr lang="ru-RU" sz="2200" dirty="0">
                        <a:solidFill>
                          <a:schemeClr val="bg1"/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bg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I. Общие положения</a:t>
                      </a:r>
                      <a:endParaRPr kumimoji="0" lang="ru-RU" sz="2200" b="1" kern="1200" dirty="0">
                        <a:solidFill>
                          <a:schemeClr val="bg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69070"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5.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Государственным органам запрещается передавать образовавшиеся в процессе их деятельности документы Архивного фонда Российской Федерации в музеи, библиотеки, научные организации, включенные в перечень, который утверждается Правительством Российской Федерации, и негосударственные организации 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51146"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6.</a:t>
                      </a:r>
                      <a:endParaRPr kumimoji="0" lang="ru-RU" sz="2200" b="1" kern="1200" dirty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Liberation Serif" pitchFamily="18" charset="0"/>
                          <a:ea typeface="+mn-ea"/>
                          <a:cs typeface="+mn-cs"/>
                        </a:rPr>
                        <a:t>Организация хранения, комплектования, учета и использования документов, содержащих сведения, составляющие государственную тайну, осуществляется в соответствии с законодательством Российской Федерации, а также в соответствии с настоящими Правилами.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Liberation Serif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3114</TotalTime>
  <Words>3647</Words>
  <Application>Microsoft Office PowerPoint</Application>
  <PresentationFormat>Экран (4:3)</PresentationFormat>
  <Paragraphs>383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Обычная</vt:lpstr>
      <vt:lpstr>Acrobat Document</vt:lpstr>
      <vt:lpstr>  О внедрении в деятельность государственных органов Правил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  </vt:lpstr>
      <vt:lpstr>Правила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 </vt:lpstr>
      <vt:lpstr>Правила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 рассмотрение ЭПК руководитель государственного органа - источника комплектования государственного (муниципального) архива представляет следующие документы, подготовленные в процессе проведения экспертизы ценности: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Хранение архивных документов в государственном органе, обеспечивается реализацией комплекса мероприятий, направленных на поддержание архивных документов в оптимальном физическом состоянии, минимизацию рисков                   их порчи и (или) утраты, в состав которого входят: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на практике работы  организаций-источников комплектования   ГКУСО «ЦДООСО»  нового национального стандарта  по оформлению документов –  ГОСТ Р 7.0.97-2016  «Система стандартов по информации, библиотечному и издательскому делу. Организационно-распорядительная документация.  Требования к оформлению документов» </dc:title>
  <dc:creator>Воротилкина Анна Викторовна</dc:creator>
  <cp:lastModifiedBy>t.stafeeva</cp:lastModifiedBy>
  <cp:revision>241</cp:revision>
  <dcterms:created xsi:type="dcterms:W3CDTF">2018-03-05T07:54:12Z</dcterms:created>
  <dcterms:modified xsi:type="dcterms:W3CDTF">2023-10-13T11:06:58Z</dcterms:modified>
</cp:coreProperties>
</file>